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80" r:id="rId2"/>
    <p:sldId id="419" r:id="rId3"/>
    <p:sldId id="421" r:id="rId4"/>
    <p:sldId id="427" r:id="rId5"/>
    <p:sldId id="422" r:id="rId6"/>
    <p:sldId id="425" r:id="rId7"/>
    <p:sldId id="423" r:id="rId8"/>
    <p:sldId id="424" r:id="rId9"/>
    <p:sldId id="420" r:id="rId10"/>
    <p:sldId id="379" r:id="rId11"/>
    <p:sldId id="426" r:id="rId12"/>
  </p:sldIdLst>
  <p:sldSz cx="11520488" cy="719931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59902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19804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7970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3960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995117" algn="l" defTabSz="119804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594141" algn="l" defTabSz="119804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4193164" algn="l" defTabSz="119804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792188" algn="l" defTabSz="119804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62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0F22"/>
    <a:srgbClr val="707173"/>
    <a:srgbClr val="954792"/>
    <a:srgbClr val="A95DA4"/>
    <a:srgbClr val="A0668D"/>
    <a:srgbClr val="C47A01"/>
    <a:srgbClr val="FF9900"/>
    <a:srgbClr val="017FAF"/>
    <a:srgbClr val="077C48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60" autoAdjust="0"/>
    <p:restoredTop sz="96903" autoAdjust="0"/>
  </p:normalViewPr>
  <p:slideViewPr>
    <p:cSldViewPr>
      <p:cViewPr varScale="1">
        <p:scale>
          <a:sx n="87" d="100"/>
          <a:sy n="87" d="100"/>
        </p:scale>
        <p:origin x="102" y="306"/>
      </p:cViewPr>
      <p:guideLst>
        <p:guide orient="horz" pos="2268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1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A1E3B244-51E5-40F1-91D4-6A5EB2EB81EB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813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294" y="9430813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0780E0E9-5E0A-4ED3-B0A3-1FB65BF69E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975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18246C95-DC68-4404-BC1C-C3F29047B7B7}" type="datetimeFigureOut">
              <a:rPr lang="cs-CZ" smtClean="0"/>
              <a:pPr/>
              <a:t>25.09.2017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241425"/>
            <a:ext cx="536257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5571" tIns="47786" rIns="95571" bIns="47786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49CCD350-55BB-4034-8B18-21A8F1CD82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653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98047" rtl="0" eaLnBrk="1" latinLnBrk="0" hangingPunct="1">
      <a:defRPr sz="1572" kern="1200">
        <a:solidFill>
          <a:schemeClr val="tx1"/>
        </a:solidFill>
        <a:latin typeface="+mn-lt"/>
        <a:ea typeface="+mn-ea"/>
        <a:cs typeface="+mn-cs"/>
      </a:defRPr>
    </a:lvl1pPr>
    <a:lvl2pPr marL="599023" algn="l" defTabSz="1198047" rtl="0" eaLnBrk="1" latinLnBrk="0" hangingPunct="1">
      <a:defRPr sz="1572" kern="1200">
        <a:solidFill>
          <a:schemeClr val="tx1"/>
        </a:solidFill>
        <a:latin typeface="+mn-lt"/>
        <a:ea typeface="+mn-ea"/>
        <a:cs typeface="+mn-cs"/>
      </a:defRPr>
    </a:lvl2pPr>
    <a:lvl3pPr marL="1198047" algn="l" defTabSz="1198047" rtl="0" eaLnBrk="1" latinLnBrk="0" hangingPunct="1">
      <a:defRPr sz="1572" kern="1200">
        <a:solidFill>
          <a:schemeClr val="tx1"/>
        </a:solidFill>
        <a:latin typeface="+mn-lt"/>
        <a:ea typeface="+mn-ea"/>
        <a:cs typeface="+mn-cs"/>
      </a:defRPr>
    </a:lvl3pPr>
    <a:lvl4pPr marL="1797070" algn="l" defTabSz="1198047" rtl="0" eaLnBrk="1" latinLnBrk="0" hangingPunct="1">
      <a:defRPr sz="1572" kern="1200">
        <a:solidFill>
          <a:schemeClr val="tx1"/>
        </a:solidFill>
        <a:latin typeface="+mn-lt"/>
        <a:ea typeface="+mn-ea"/>
        <a:cs typeface="+mn-cs"/>
      </a:defRPr>
    </a:lvl4pPr>
    <a:lvl5pPr marL="2396094" algn="l" defTabSz="1198047" rtl="0" eaLnBrk="1" latinLnBrk="0" hangingPunct="1">
      <a:defRPr sz="1572" kern="1200">
        <a:solidFill>
          <a:schemeClr val="tx1"/>
        </a:solidFill>
        <a:latin typeface="+mn-lt"/>
        <a:ea typeface="+mn-ea"/>
        <a:cs typeface="+mn-cs"/>
      </a:defRPr>
    </a:lvl5pPr>
    <a:lvl6pPr marL="2995117" algn="l" defTabSz="1198047" rtl="0" eaLnBrk="1" latinLnBrk="0" hangingPunct="1">
      <a:defRPr sz="1572" kern="1200">
        <a:solidFill>
          <a:schemeClr val="tx1"/>
        </a:solidFill>
        <a:latin typeface="+mn-lt"/>
        <a:ea typeface="+mn-ea"/>
        <a:cs typeface="+mn-cs"/>
      </a:defRPr>
    </a:lvl6pPr>
    <a:lvl7pPr marL="3594141" algn="l" defTabSz="1198047" rtl="0" eaLnBrk="1" latinLnBrk="0" hangingPunct="1">
      <a:defRPr sz="1572" kern="1200">
        <a:solidFill>
          <a:schemeClr val="tx1"/>
        </a:solidFill>
        <a:latin typeface="+mn-lt"/>
        <a:ea typeface="+mn-ea"/>
        <a:cs typeface="+mn-cs"/>
      </a:defRPr>
    </a:lvl7pPr>
    <a:lvl8pPr marL="4193164" algn="l" defTabSz="1198047" rtl="0" eaLnBrk="1" latinLnBrk="0" hangingPunct="1">
      <a:defRPr sz="1572" kern="1200">
        <a:solidFill>
          <a:schemeClr val="tx1"/>
        </a:solidFill>
        <a:latin typeface="+mn-lt"/>
        <a:ea typeface="+mn-ea"/>
        <a:cs typeface="+mn-cs"/>
      </a:defRPr>
    </a:lvl8pPr>
    <a:lvl9pPr marL="4792188" algn="l" defTabSz="1198047" rtl="0" eaLnBrk="1" latinLnBrk="0" hangingPunct="1">
      <a:defRPr sz="15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CD350-55BB-4034-8B18-21A8F1CD82D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063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CD350-55BB-4034-8B18-21A8F1CD82D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838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CD350-55BB-4034-8B18-21A8F1CD82D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887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CD350-55BB-4034-8B18-21A8F1CD82D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438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CD350-55BB-4034-8B18-21A8F1CD82D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43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CD350-55BB-4034-8B18-21A8F1CD82D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961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CD350-55BB-4034-8B18-21A8F1CD82D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473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CD350-55BB-4034-8B18-21A8F1CD82D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855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CD350-55BB-4034-8B18-21A8F1CD82D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69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1021C-5408-45BB-8129-B659C11F3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_UTP_kompl_pop_03_2014.jpg"/>
          <p:cNvPicPr>
            <a:picLocks noChangeAspect="1"/>
          </p:cNvPicPr>
          <p:nvPr userDrawn="1"/>
        </p:nvPicPr>
        <p:blipFill rotWithShape="1">
          <a:blip r:embed="rId2" cstate="print"/>
          <a:srcRect b="28265"/>
          <a:stretch/>
        </p:blipFill>
        <p:spPr bwMode="auto">
          <a:xfrm>
            <a:off x="8640564" y="224762"/>
            <a:ext cx="2447726" cy="933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23"/>
          <p:cNvSpPr txBox="1">
            <a:spLocks noChangeArrowheads="1"/>
          </p:cNvSpPr>
          <p:nvPr userDrawn="1"/>
        </p:nvSpPr>
        <p:spPr bwMode="auto">
          <a:xfrm>
            <a:off x="0" y="6696000"/>
            <a:ext cx="11520488" cy="523220"/>
          </a:xfrm>
          <a:prstGeom prst="rect">
            <a:avLst/>
          </a:prstGeom>
          <a:solidFill>
            <a:srgbClr val="70717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GB" altLang="cs-CZ" sz="2800" dirty="0">
              <a:solidFill>
                <a:srgbClr val="707173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26"/>
          <p:cNvSpPr txBox="1">
            <a:spLocks noChangeArrowheads="1"/>
          </p:cNvSpPr>
          <p:nvPr userDrawn="1"/>
        </p:nvSpPr>
        <p:spPr bwMode="auto">
          <a:xfrm>
            <a:off x="10944820" y="679149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fld id="{EF84666C-ED31-4BB6-928D-10BE48098288}" type="slidenum">
              <a:rPr lang="en-US" altLang="cs-CZ" sz="1600" b="1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altLang="cs-CZ" sz="1600" b="1" dirty="0">
              <a:solidFill>
                <a:schemeClr val="bg1"/>
              </a:solidFill>
            </a:endParaRPr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0" y="1079376"/>
            <a:ext cx="7920484" cy="0"/>
          </a:xfrm>
          <a:prstGeom prst="line">
            <a:avLst/>
          </a:prstGeom>
          <a:ln w="57150">
            <a:solidFill>
              <a:srgbClr val="7071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56350" y="6672701"/>
            <a:ext cx="2688114" cy="3844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BE9212-8F7F-42A0-9162-4CC13190E3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3" r:id="rId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9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8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7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6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4" indent="-342894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7" indent="-285745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0" indent="-228596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72" indent="-228596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4" indent="-228596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7" indent="-228596" algn="l" defTabSz="9143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9" indent="-228596" algn="l" defTabSz="9143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40" indent="-228596" algn="l" defTabSz="9143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32" indent="-228596" algn="l" defTabSz="9143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4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6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8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0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3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4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6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5" descr="Logo_UTP_kompl_pop_03_2014.jpg"/>
          <p:cNvPicPr>
            <a:picLocks noChangeAspect="1"/>
          </p:cNvPicPr>
          <p:nvPr/>
        </p:nvPicPr>
        <p:blipFill>
          <a:blip r:embed="rId2" cstate="print"/>
          <a:srcRect b="27330"/>
          <a:stretch>
            <a:fillRect/>
          </a:stretch>
        </p:blipFill>
        <p:spPr bwMode="auto">
          <a:xfrm>
            <a:off x="7776468" y="634310"/>
            <a:ext cx="2947292" cy="113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bdélník 11"/>
          <p:cNvSpPr/>
          <p:nvPr/>
        </p:nvSpPr>
        <p:spPr>
          <a:xfrm>
            <a:off x="719684" y="2447528"/>
            <a:ext cx="9721080" cy="4179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800" b="1" dirty="0" smtClean="0">
                <a:solidFill>
                  <a:srgbClr val="707173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Návod na tvorbu prezentace diplomové / bakalářské práce</a:t>
            </a:r>
            <a:r>
              <a:rPr lang="cs-CZ" sz="4800" b="1" dirty="0" smtClean="0">
                <a:solidFill>
                  <a:srgbClr val="707173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sz="4800" b="1" dirty="0" smtClean="0">
                <a:solidFill>
                  <a:srgbClr val="707173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sz="2400" b="1" dirty="0" smtClean="0">
              <a:solidFill>
                <a:srgbClr val="707173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endParaRPr lang="cs-CZ" sz="2400" b="1" dirty="0" smtClean="0">
              <a:solidFill>
                <a:srgbClr val="707173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2800" b="1" dirty="0" smtClean="0">
                <a:solidFill>
                  <a:srgbClr val="707173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Autor: Vladimír Zmrhal</a:t>
            </a:r>
            <a:endParaRPr lang="cs-CZ" sz="2800" b="1" dirty="0" smtClean="0">
              <a:solidFill>
                <a:srgbClr val="707173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2800" b="1" dirty="0" smtClean="0">
                <a:solidFill>
                  <a:srgbClr val="707173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Vedoucí práce: </a:t>
            </a:r>
            <a:r>
              <a:rPr lang="cs-CZ" sz="2800" b="1" dirty="0" err="1" smtClean="0">
                <a:solidFill>
                  <a:srgbClr val="707173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yyy</a:t>
            </a:r>
            <a:endParaRPr lang="cs-CZ" sz="2800" b="1" dirty="0" smtClean="0">
              <a:solidFill>
                <a:srgbClr val="707173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2800" b="1" dirty="0" smtClean="0">
                <a:solidFill>
                  <a:srgbClr val="707173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Číslo práce: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00" y="640127"/>
            <a:ext cx="2880320" cy="108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58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87636" y="2951584"/>
            <a:ext cx="109452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7200" b="1" dirty="0" smtClean="0">
                <a:solidFill>
                  <a:srgbClr val="707173"/>
                </a:solidFill>
                <a:latin typeface="Arial Narrow" panose="020B0606020202030204" pitchFamily="34" charset="0"/>
              </a:rPr>
              <a:t>Děkuji </a:t>
            </a:r>
            <a:r>
              <a:rPr lang="cs-CZ" sz="7200" b="1" dirty="0">
                <a:solidFill>
                  <a:srgbClr val="707173"/>
                </a:solidFill>
                <a:latin typeface="Arial Narrow" panose="020B0606020202030204" pitchFamily="34" charset="0"/>
              </a:rPr>
              <a:t>za pozornost</a:t>
            </a:r>
          </a:p>
        </p:txBody>
      </p:sp>
      <p:pic>
        <p:nvPicPr>
          <p:cNvPr id="10" name="Obrázek 5" descr="Logo_UTP_kompl_pop_03_2014.jpg"/>
          <p:cNvPicPr>
            <a:picLocks noChangeAspect="1"/>
          </p:cNvPicPr>
          <p:nvPr/>
        </p:nvPicPr>
        <p:blipFill>
          <a:blip r:embed="rId2" cstate="print"/>
          <a:srcRect b="27330"/>
          <a:stretch>
            <a:fillRect/>
          </a:stretch>
        </p:blipFill>
        <p:spPr bwMode="auto">
          <a:xfrm>
            <a:off x="7776468" y="634310"/>
            <a:ext cx="2947292" cy="113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852" y="5615880"/>
            <a:ext cx="889462" cy="8894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700" y="5623693"/>
            <a:ext cx="889462" cy="88946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512" y="5622654"/>
            <a:ext cx="891540" cy="89154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553" y="5615880"/>
            <a:ext cx="889462" cy="889462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549" y="5615880"/>
            <a:ext cx="889462" cy="889462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516" y="5597412"/>
            <a:ext cx="907930" cy="90793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00" y="640127"/>
            <a:ext cx="2880320" cy="108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18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70502" y="1223392"/>
            <a:ext cx="10174318" cy="18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chemeClr val="tx1"/>
              </a:buClr>
            </a:pPr>
            <a:r>
              <a:rPr lang="cs-CZ" sz="3200" b="1" dirty="0" smtClean="0">
                <a:solidFill>
                  <a:srgbClr val="707173"/>
                </a:solidFill>
              </a:rPr>
              <a:t>Stručně popište otázku oponenta</a:t>
            </a:r>
          </a:p>
          <a:p>
            <a:pPr algn="just">
              <a:spcBef>
                <a:spcPct val="30000"/>
              </a:spcBef>
              <a:buClr>
                <a:schemeClr val="tx1"/>
              </a:buClr>
            </a:pPr>
            <a:r>
              <a:rPr lang="cs-CZ" sz="3200" i="1" dirty="0" smtClean="0">
                <a:solidFill>
                  <a:srgbClr val="707173"/>
                </a:solidFill>
              </a:rPr>
              <a:t>… a zformulujte odpověď </a:t>
            </a:r>
            <a:endParaRPr lang="cs-CZ" sz="3200" i="1" dirty="0">
              <a:solidFill>
                <a:srgbClr val="707173"/>
              </a:solidFill>
            </a:endParaRPr>
          </a:p>
          <a:p>
            <a:pPr algn="just">
              <a:spcBef>
                <a:spcPct val="30000"/>
              </a:spcBef>
              <a:buClr>
                <a:schemeClr val="tx1"/>
              </a:buClr>
            </a:pPr>
            <a:endParaRPr lang="cs-CZ" sz="3200" b="1" dirty="0" smtClean="0">
              <a:solidFill>
                <a:srgbClr val="707173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5668" y="217023"/>
            <a:ext cx="7632848" cy="79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altLang="cs-CZ" sz="4400" b="1" dirty="0" smtClean="0">
                <a:solidFill>
                  <a:srgbClr val="707173"/>
                </a:solidFill>
              </a:rPr>
              <a:t>Otázka oponenta 1</a:t>
            </a:r>
            <a:endParaRPr lang="en-US" altLang="cs-CZ" sz="4536" b="1" dirty="0">
              <a:solidFill>
                <a:srgbClr val="707173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1652" y="6768008"/>
            <a:ext cx="1029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Místo pro poznámky</a:t>
            </a:r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… možno vymazat</a:t>
            </a:r>
            <a:endParaRPr lang="cs-CZ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75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70502" y="1223392"/>
            <a:ext cx="10174318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chemeClr val="tx1"/>
              </a:buClr>
            </a:pPr>
            <a:r>
              <a:rPr lang="cs-CZ" sz="3200" b="1" dirty="0" smtClean="0">
                <a:solidFill>
                  <a:srgbClr val="707173"/>
                </a:solidFill>
              </a:rPr>
              <a:t>Délka prezentace</a:t>
            </a:r>
            <a:endParaRPr lang="cs-CZ" sz="3200" b="1" dirty="0" smtClean="0">
              <a:solidFill>
                <a:srgbClr val="707173"/>
              </a:solidFill>
            </a:endParaRPr>
          </a:p>
          <a:p>
            <a:pPr marL="539750" indent="-539750" algn="just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na </a:t>
            </a:r>
            <a:r>
              <a:rPr lang="cs-CZ" sz="3200" dirty="0" smtClean="0">
                <a:solidFill>
                  <a:srgbClr val="707173"/>
                </a:solidFill>
              </a:rPr>
              <a:t>prezentaci DP/BP máte omezený čas – zpravidla </a:t>
            </a:r>
            <a:r>
              <a:rPr lang="cs-CZ" sz="3200" b="1" dirty="0" smtClean="0">
                <a:solidFill>
                  <a:srgbClr val="A60F22"/>
                </a:solidFill>
              </a:rPr>
              <a:t>10 min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délka prezentace by neměla přesáhnout </a:t>
            </a:r>
            <a:r>
              <a:rPr lang="cs-CZ" sz="3200" b="1" dirty="0" smtClean="0">
                <a:solidFill>
                  <a:srgbClr val="A60F22"/>
                </a:solidFill>
              </a:rPr>
              <a:t>10 až 12 </a:t>
            </a:r>
            <a:r>
              <a:rPr lang="cs-CZ" sz="3200" dirty="0" smtClean="0">
                <a:solidFill>
                  <a:srgbClr val="707173"/>
                </a:solidFill>
              </a:rPr>
              <a:t>snímků (z praxe vychází 1 snímek na minutu)</a:t>
            </a:r>
          </a:p>
          <a:p>
            <a:pPr algn="just">
              <a:spcBef>
                <a:spcPts val="600"/>
              </a:spcBef>
              <a:buClr>
                <a:srgbClr val="707173"/>
              </a:buClr>
              <a:tabLst>
                <a:tab pos="539750" algn="l"/>
              </a:tabLst>
            </a:pPr>
            <a:r>
              <a:rPr lang="cs-CZ" sz="3200" b="1" dirty="0" smtClean="0">
                <a:solidFill>
                  <a:srgbClr val="707173"/>
                </a:solidFill>
              </a:rPr>
              <a:t>Formální úprava prezentace</a:t>
            </a:r>
            <a:endParaRPr lang="cs-CZ" sz="3200" b="1" dirty="0" smtClean="0">
              <a:solidFill>
                <a:srgbClr val="707173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nepoužívejte patkové písmo (např. </a:t>
            </a:r>
            <a:r>
              <a:rPr lang="cs-CZ" sz="3200" dirty="0" err="1" smtClean="0">
                <a:solidFill>
                  <a:srgbClr val="707173"/>
                </a:solidFill>
              </a:rPr>
              <a:t>Times</a:t>
            </a:r>
            <a:r>
              <a:rPr lang="cs-CZ" sz="3200" dirty="0" smtClean="0">
                <a:solidFill>
                  <a:srgbClr val="707173"/>
                </a:solidFill>
              </a:rPr>
              <a:t>) – to je určeno pro noviny</a:t>
            </a:r>
            <a:endParaRPr lang="cs-CZ" sz="3200" dirty="0" smtClean="0">
              <a:solidFill>
                <a:srgbClr val="707173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nepoužívejte dlouhá souvětí – spíše </a:t>
            </a:r>
            <a:r>
              <a:rPr lang="cs-CZ" sz="3200" b="1" dirty="0" smtClean="0">
                <a:solidFill>
                  <a:srgbClr val="A60F22"/>
                </a:solidFill>
              </a:rPr>
              <a:t>hesla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b="1" dirty="0">
                <a:solidFill>
                  <a:srgbClr val="A60F22"/>
                </a:solidFill>
              </a:rPr>
              <a:t>očíslujte </a:t>
            </a:r>
            <a:r>
              <a:rPr lang="cs-CZ" sz="3200" dirty="0" smtClean="0">
                <a:solidFill>
                  <a:srgbClr val="707173"/>
                </a:solidFill>
              </a:rPr>
              <a:t>snímky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5668" y="217023"/>
            <a:ext cx="7632848" cy="79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altLang="cs-CZ" sz="4400" b="1" dirty="0" smtClean="0">
                <a:solidFill>
                  <a:srgbClr val="707173"/>
                </a:solidFill>
              </a:rPr>
              <a:t>Úvod</a:t>
            </a:r>
            <a:endParaRPr lang="en-US" altLang="cs-CZ" sz="4536" b="1" dirty="0">
              <a:solidFill>
                <a:srgbClr val="707173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1652" y="6768008"/>
            <a:ext cx="1029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Místo pro poznámky</a:t>
            </a:r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… možno vymazat</a:t>
            </a:r>
            <a:endParaRPr lang="cs-CZ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83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70502" y="1223392"/>
            <a:ext cx="10174318" cy="4416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chemeClr val="tx1"/>
              </a:buClr>
            </a:pPr>
            <a:r>
              <a:rPr lang="cs-CZ" sz="3200" b="1" dirty="0" smtClean="0">
                <a:solidFill>
                  <a:srgbClr val="707173"/>
                </a:solidFill>
              </a:rPr>
              <a:t>Cíle prezentace</a:t>
            </a:r>
            <a:endParaRPr lang="cs-CZ" sz="3200" b="1" dirty="0" smtClean="0">
              <a:solidFill>
                <a:srgbClr val="707173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cílem prezentace je </a:t>
            </a:r>
            <a:r>
              <a:rPr lang="cs-CZ" sz="3200" b="1" dirty="0" smtClean="0">
                <a:solidFill>
                  <a:srgbClr val="A60F22"/>
                </a:solidFill>
              </a:rPr>
              <a:t>stručně seznámit</a:t>
            </a:r>
            <a:r>
              <a:rPr lang="cs-CZ" sz="3200" dirty="0" smtClean="0">
                <a:solidFill>
                  <a:srgbClr val="707173"/>
                </a:solidFill>
              </a:rPr>
              <a:t> komisi pro SZZ </a:t>
            </a:r>
            <a:br>
              <a:rPr lang="cs-CZ" sz="3200" dirty="0" smtClean="0">
                <a:solidFill>
                  <a:srgbClr val="707173"/>
                </a:solidFill>
              </a:rPr>
            </a:br>
            <a:r>
              <a:rPr lang="cs-CZ" sz="3200" dirty="0" smtClean="0">
                <a:solidFill>
                  <a:srgbClr val="707173"/>
                </a:solidFill>
              </a:rPr>
              <a:t>s výsledky vaší práce </a:t>
            </a:r>
            <a:endParaRPr lang="cs-CZ" sz="3200" dirty="0" smtClean="0">
              <a:solidFill>
                <a:srgbClr val="707173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jako budoucí inženýr musíte být schopen </a:t>
            </a:r>
            <a:r>
              <a:rPr lang="cs-CZ" sz="3200" b="1" dirty="0" smtClean="0">
                <a:solidFill>
                  <a:srgbClr val="A60F22"/>
                </a:solidFill>
              </a:rPr>
              <a:t>prezentovat problém </a:t>
            </a:r>
            <a:r>
              <a:rPr lang="cs-CZ" sz="3200" dirty="0" smtClean="0">
                <a:solidFill>
                  <a:srgbClr val="707173"/>
                </a:solidFill>
              </a:rPr>
              <a:t>komise hodnotí i váš projev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>
                <a:solidFill>
                  <a:srgbClr val="707173"/>
                </a:solidFill>
              </a:rPr>
              <a:t>p</a:t>
            </a:r>
            <a:r>
              <a:rPr lang="cs-CZ" sz="3200" dirty="0" smtClean="0">
                <a:solidFill>
                  <a:srgbClr val="707173"/>
                </a:solidFill>
              </a:rPr>
              <a:t>oužití poznámek na papíře je </a:t>
            </a:r>
            <a:r>
              <a:rPr lang="cs-CZ" sz="3200" b="1" dirty="0" smtClean="0">
                <a:solidFill>
                  <a:srgbClr val="A60F22"/>
                </a:solidFill>
              </a:rPr>
              <a:t>nepřípustné</a:t>
            </a:r>
            <a:endParaRPr lang="cs-CZ" sz="3200" b="1" dirty="0" smtClean="0">
              <a:solidFill>
                <a:srgbClr val="A60F22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struktura </a:t>
            </a:r>
            <a:r>
              <a:rPr lang="cs-CZ" sz="3200" dirty="0">
                <a:solidFill>
                  <a:srgbClr val="707173"/>
                </a:solidFill>
              </a:rPr>
              <a:t>prezentace by měla</a:t>
            </a:r>
            <a:r>
              <a:rPr lang="cs-CZ" sz="3200" b="1" dirty="0">
                <a:solidFill>
                  <a:srgbClr val="A60F22"/>
                </a:solidFill>
              </a:rPr>
              <a:t> korespondovat </a:t>
            </a:r>
            <a:r>
              <a:rPr lang="cs-CZ" sz="3200" dirty="0">
                <a:solidFill>
                  <a:srgbClr val="707173"/>
                </a:solidFill>
              </a:rPr>
              <a:t>s vlastní prací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endParaRPr lang="cs-CZ" sz="3200" dirty="0">
              <a:solidFill>
                <a:srgbClr val="707173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5668" y="217023"/>
            <a:ext cx="7632848" cy="79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altLang="cs-CZ" sz="4400" b="1" dirty="0" smtClean="0">
                <a:solidFill>
                  <a:srgbClr val="707173"/>
                </a:solidFill>
              </a:rPr>
              <a:t>Cíle práce</a:t>
            </a:r>
            <a:endParaRPr lang="en-US" altLang="cs-CZ" sz="4536" b="1" dirty="0">
              <a:solidFill>
                <a:srgbClr val="707173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1652" y="6768008"/>
            <a:ext cx="1029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Místo pro poznámky</a:t>
            </a:r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… možno vymazat</a:t>
            </a:r>
            <a:endParaRPr lang="cs-CZ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80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70502" y="1223392"/>
            <a:ext cx="10174318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>
              <a:spcBef>
                <a:spcPct val="30000"/>
              </a:spcBef>
              <a:buClr>
                <a:schemeClr val="tx1"/>
              </a:buClr>
            </a:pPr>
            <a:r>
              <a:rPr lang="cs-CZ" sz="3200" b="1" dirty="0" smtClean="0">
                <a:solidFill>
                  <a:srgbClr val="707173"/>
                </a:solidFill>
              </a:rPr>
              <a:t>Metoda výpočtu / analýz</a:t>
            </a:r>
            <a:endParaRPr lang="cs-CZ" sz="3200" b="1" dirty="0" smtClean="0">
              <a:solidFill>
                <a:srgbClr val="707173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neprezentujte </a:t>
            </a:r>
            <a:r>
              <a:rPr lang="cs-CZ" sz="3200" b="1" dirty="0" smtClean="0">
                <a:solidFill>
                  <a:srgbClr val="A60F22"/>
                </a:solidFill>
              </a:rPr>
              <a:t>žádné rovnice</a:t>
            </a:r>
            <a:r>
              <a:rPr lang="cs-CZ" sz="3200" dirty="0" smtClean="0">
                <a:solidFill>
                  <a:srgbClr val="707173"/>
                </a:solidFill>
              </a:rPr>
              <a:t>, pokud to není nutné nebo nejsou výsledkem vaší práce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neprezentujte </a:t>
            </a:r>
            <a:r>
              <a:rPr lang="cs-CZ" sz="3200" b="1" dirty="0" smtClean="0">
                <a:solidFill>
                  <a:srgbClr val="A60F22"/>
                </a:solidFill>
              </a:rPr>
              <a:t>obecně známé </a:t>
            </a:r>
            <a:r>
              <a:rPr lang="cs-CZ" sz="3200" dirty="0" smtClean="0">
                <a:solidFill>
                  <a:srgbClr val="707173"/>
                </a:solidFill>
              </a:rPr>
              <a:t>výpočetní vztahy / principy</a:t>
            </a:r>
            <a:endParaRPr lang="cs-CZ" sz="3200" dirty="0" smtClean="0">
              <a:solidFill>
                <a:srgbClr val="707173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raději použijte </a:t>
            </a:r>
            <a:r>
              <a:rPr lang="cs-CZ" sz="3200" b="1" dirty="0" smtClean="0">
                <a:solidFill>
                  <a:srgbClr val="A60F22"/>
                </a:solidFill>
              </a:rPr>
              <a:t>odkaz</a:t>
            </a:r>
            <a:r>
              <a:rPr lang="cs-CZ" sz="3200" dirty="0" smtClean="0">
                <a:solidFill>
                  <a:srgbClr val="707173"/>
                </a:solidFill>
              </a:rPr>
              <a:t> (např.: podle ČSN 11 1111)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…</a:t>
            </a:r>
            <a:endParaRPr lang="cs-CZ" sz="3200" dirty="0">
              <a:solidFill>
                <a:srgbClr val="707173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5668" y="217023"/>
            <a:ext cx="7632848" cy="79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altLang="cs-CZ" sz="4400" b="1" dirty="0" smtClean="0">
                <a:solidFill>
                  <a:srgbClr val="707173"/>
                </a:solidFill>
              </a:rPr>
              <a:t>Teoretický základ</a:t>
            </a:r>
            <a:endParaRPr lang="en-US" altLang="cs-CZ" sz="4536" b="1" dirty="0">
              <a:solidFill>
                <a:srgbClr val="707173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1652" y="6768008"/>
            <a:ext cx="1029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Místo pro poznámky</a:t>
            </a:r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… možno vymazat</a:t>
            </a:r>
            <a:endParaRPr lang="cs-CZ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08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5668" y="217023"/>
            <a:ext cx="7632848" cy="79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altLang="cs-CZ" sz="4400" b="1" dirty="0" smtClean="0">
                <a:solidFill>
                  <a:srgbClr val="707173"/>
                </a:solidFill>
              </a:rPr>
              <a:t>Použité metody</a:t>
            </a:r>
            <a:endParaRPr lang="en-US" altLang="cs-CZ" sz="4536" b="1" dirty="0">
              <a:solidFill>
                <a:srgbClr val="707173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1652" y="6768008"/>
            <a:ext cx="1029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Místo pro poznámky</a:t>
            </a:r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… možno vymazat</a:t>
            </a:r>
            <a:endParaRPr lang="cs-CZ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70502" y="1223392"/>
            <a:ext cx="10174318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chemeClr val="tx1"/>
              </a:buClr>
            </a:pPr>
            <a:r>
              <a:rPr lang="cs-CZ" sz="3200" b="1" dirty="0" smtClean="0">
                <a:solidFill>
                  <a:srgbClr val="707173"/>
                </a:solidFill>
              </a:rPr>
              <a:t>Struktura prezentace (ilustrativní)</a:t>
            </a:r>
            <a:endParaRPr lang="cs-CZ" sz="3200" b="1" dirty="0" smtClean="0">
              <a:solidFill>
                <a:srgbClr val="707173"/>
              </a:solidFill>
            </a:endParaRPr>
          </a:p>
          <a:p>
            <a:pPr marL="539750" indent="-539750" algn="just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Úvod</a:t>
            </a:r>
          </a:p>
          <a:p>
            <a:pPr marL="539750" indent="-539750" algn="just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Cíle práce</a:t>
            </a:r>
          </a:p>
          <a:p>
            <a:pPr marL="539750" indent="-539750" algn="just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Teoretický základ</a:t>
            </a:r>
          </a:p>
          <a:p>
            <a:pPr marL="539750" indent="-539750" algn="just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Použité metody</a:t>
            </a:r>
          </a:p>
          <a:p>
            <a:pPr marL="539750" indent="-539750" algn="just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Schéma měření/zařízení</a:t>
            </a:r>
          </a:p>
          <a:p>
            <a:pPr marL="539750" indent="-539750" algn="just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Výsledky</a:t>
            </a:r>
          </a:p>
          <a:p>
            <a:pPr marL="539750" indent="-539750" algn="just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Diskuze</a:t>
            </a:r>
          </a:p>
          <a:p>
            <a:pPr marL="539750" indent="-539750" algn="just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Závěry</a:t>
            </a:r>
            <a:endParaRPr lang="cs-CZ" sz="3200" dirty="0">
              <a:solidFill>
                <a:srgbClr val="707173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480324" y="2879576"/>
            <a:ext cx="3744416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Clr>
                <a:srgbClr val="707173"/>
              </a:buClr>
              <a:tabLst>
                <a:tab pos="539750" algn="l"/>
              </a:tabLst>
            </a:pPr>
            <a:r>
              <a:rPr lang="cs-CZ" sz="3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Struktura </a:t>
            </a:r>
            <a:r>
              <a:rPr lang="cs-CZ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prezentace </a:t>
            </a:r>
            <a:r>
              <a:rPr lang="cs-CZ" sz="3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bude korespondovat </a:t>
            </a:r>
            <a:r>
              <a:rPr lang="cs-CZ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s vlastní prací</a:t>
            </a:r>
            <a:endParaRPr lang="cs-CZ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48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5668" y="217023"/>
            <a:ext cx="7632848" cy="79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altLang="cs-CZ" sz="4400" b="1" dirty="0" smtClean="0">
                <a:solidFill>
                  <a:srgbClr val="707173"/>
                </a:solidFill>
              </a:rPr>
              <a:t>Schéma měření</a:t>
            </a:r>
            <a:endParaRPr lang="en-US" altLang="cs-CZ" sz="4536" b="1" dirty="0">
              <a:solidFill>
                <a:srgbClr val="707173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1652" y="6768008"/>
            <a:ext cx="1029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Místo pro poznámky</a:t>
            </a:r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… možno vymazat</a:t>
            </a:r>
            <a:endParaRPr lang="cs-CZ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70502" y="1223392"/>
            <a:ext cx="9886286" cy="4416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chemeClr val="tx1"/>
              </a:buClr>
            </a:pPr>
            <a:r>
              <a:rPr lang="cs-CZ" sz="3200" b="1" dirty="0" smtClean="0">
                <a:solidFill>
                  <a:srgbClr val="707173"/>
                </a:solidFill>
              </a:rPr>
              <a:t>Prezentace obrázků</a:t>
            </a:r>
            <a:endParaRPr lang="cs-CZ" sz="3200" b="1" dirty="0" smtClean="0">
              <a:solidFill>
                <a:srgbClr val="707173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používejte pouze barvy, které jsou </a:t>
            </a:r>
            <a:r>
              <a:rPr lang="cs-CZ" sz="3200" b="1" dirty="0" smtClean="0">
                <a:solidFill>
                  <a:srgbClr val="A60F22"/>
                </a:solidFill>
              </a:rPr>
              <a:t>viditelné</a:t>
            </a:r>
            <a:r>
              <a:rPr lang="cs-CZ" sz="3200" dirty="0" smtClean="0">
                <a:solidFill>
                  <a:srgbClr val="707173"/>
                </a:solidFill>
              </a:rPr>
              <a:t> (např. žlutá na bílém pozadí je špatně vidět)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veškeré popisky musí být </a:t>
            </a:r>
            <a:r>
              <a:rPr lang="cs-CZ" sz="3200" b="1" dirty="0" smtClean="0">
                <a:solidFill>
                  <a:srgbClr val="A60F22"/>
                </a:solidFill>
              </a:rPr>
              <a:t>čitelné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obrázky použité v textové části DP/BP nemusí být vhodné pro prezentaci – v tom případě nezbývá, než je </a:t>
            </a:r>
            <a:r>
              <a:rPr lang="cs-CZ" sz="3200" b="1" dirty="0" smtClean="0">
                <a:solidFill>
                  <a:srgbClr val="A60F22"/>
                </a:solidFill>
              </a:rPr>
              <a:t>předělat</a:t>
            </a:r>
          </a:p>
          <a:p>
            <a:pPr marL="539750" indent="-539750" algn="just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endParaRPr lang="cs-CZ" sz="3200" b="1" dirty="0">
              <a:solidFill>
                <a:srgbClr val="A60F22"/>
              </a:solidFill>
            </a:endParaRPr>
          </a:p>
          <a:p>
            <a:pPr marL="539750" indent="-539750" algn="just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endParaRPr lang="cs-CZ" sz="3200" dirty="0">
              <a:solidFill>
                <a:srgbClr val="7071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97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5668" y="217023"/>
            <a:ext cx="7632848" cy="79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altLang="cs-CZ" sz="4400" b="1" dirty="0" smtClean="0">
                <a:solidFill>
                  <a:srgbClr val="707173"/>
                </a:solidFill>
              </a:rPr>
              <a:t>Výsledky</a:t>
            </a:r>
            <a:endParaRPr lang="en-US" altLang="cs-CZ" sz="4536" b="1" dirty="0">
              <a:solidFill>
                <a:srgbClr val="707173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1652" y="6768008"/>
            <a:ext cx="1029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Místo pro poznámky</a:t>
            </a:r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… možno vymazat</a:t>
            </a:r>
            <a:endParaRPr lang="cs-CZ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70502" y="1223392"/>
            <a:ext cx="5637814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chemeClr val="tx1"/>
              </a:buClr>
            </a:pPr>
            <a:r>
              <a:rPr lang="cs-CZ" sz="3200" b="1" dirty="0" smtClean="0">
                <a:solidFill>
                  <a:srgbClr val="707173"/>
                </a:solidFill>
              </a:rPr>
              <a:t>Prezentace výsledků</a:t>
            </a:r>
            <a:endParaRPr lang="cs-CZ" sz="3200" b="1" dirty="0" smtClean="0">
              <a:solidFill>
                <a:srgbClr val="707173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>
                <a:solidFill>
                  <a:srgbClr val="707173"/>
                </a:solidFill>
              </a:rPr>
              <a:t>výsledky se snažte prezentovat </a:t>
            </a:r>
            <a:r>
              <a:rPr lang="cs-CZ" sz="3200" b="1" dirty="0">
                <a:solidFill>
                  <a:srgbClr val="A60F22"/>
                </a:solidFill>
              </a:rPr>
              <a:t>v grafické podobě </a:t>
            </a:r>
            <a:endParaRPr lang="cs-CZ" sz="3200" b="1" dirty="0" smtClean="0">
              <a:solidFill>
                <a:srgbClr val="A60F22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případně </a:t>
            </a:r>
            <a:r>
              <a:rPr lang="cs-CZ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 </a:t>
            </a:r>
            <a:r>
              <a:rPr lang="cs-CZ" sz="3200" b="1" dirty="0">
                <a:solidFill>
                  <a:srgbClr val="A60F22"/>
                </a:solidFill>
              </a:rPr>
              <a:t>tabulkové formě </a:t>
            </a:r>
            <a:r>
              <a:rPr lang="cs-CZ" sz="3200" b="1" dirty="0" smtClean="0">
                <a:solidFill>
                  <a:srgbClr val="A60F22"/>
                </a:solidFill>
              </a:rPr>
              <a:t/>
            </a:r>
            <a:br>
              <a:rPr lang="cs-CZ" sz="3200" b="1" dirty="0" smtClean="0">
                <a:solidFill>
                  <a:srgbClr val="A60F22"/>
                </a:solidFill>
              </a:rPr>
            </a:br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cs-CZ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vyhněte se však tabulce se spoustou hodnot) 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>
                <a:solidFill>
                  <a:srgbClr val="707173"/>
                </a:solidFill>
              </a:rPr>
              <a:t>na grafech použijte </a:t>
            </a:r>
            <a:r>
              <a:rPr lang="cs-CZ" sz="3200" b="1" dirty="0">
                <a:solidFill>
                  <a:srgbClr val="A60F22"/>
                </a:solidFill>
              </a:rPr>
              <a:t>viditelnou</a:t>
            </a:r>
            <a:r>
              <a:rPr lang="cs-CZ" sz="3200" dirty="0">
                <a:solidFill>
                  <a:srgbClr val="707173"/>
                </a:solidFill>
              </a:rPr>
              <a:t> velikost </a:t>
            </a:r>
            <a:r>
              <a:rPr lang="cs-CZ" sz="3200" dirty="0" smtClean="0">
                <a:solidFill>
                  <a:srgbClr val="707173"/>
                </a:solidFill>
              </a:rPr>
              <a:t>písma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snažte se, aby veškeré údaje byly </a:t>
            </a:r>
            <a:r>
              <a:rPr lang="cs-CZ" sz="3200" b="1" dirty="0" smtClean="0">
                <a:solidFill>
                  <a:srgbClr val="A60F22"/>
                </a:solidFill>
              </a:rPr>
              <a:t>dobře čitelné</a:t>
            </a:r>
            <a:endParaRPr lang="cs-CZ" sz="3200" b="1" dirty="0">
              <a:solidFill>
                <a:srgbClr val="A60F22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r="38581"/>
          <a:stretch/>
        </p:blipFill>
        <p:spPr>
          <a:xfrm>
            <a:off x="6192292" y="1439416"/>
            <a:ext cx="5054976" cy="509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5668" y="217023"/>
            <a:ext cx="7632848" cy="79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altLang="cs-CZ" sz="4400" b="1" dirty="0" smtClean="0">
                <a:solidFill>
                  <a:srgbClr val="707173"/>
                </a:solidFill>
              </a:rPr>
              <a:t>Diskuze</a:t>
            </a:r>
            <a:endParaRPr lang="en-US" altLang="cs-CZ" sz="4536" b="1" dirty="0">
              <a:solidFill>
                <a:srgbClr val="707173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1652" y="6768008"/>
            <a:ext cx="1029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Místo pro poznámky</a:t>
            </a:r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… možno vymazat</a:t>
            </a:r>
            <a:endParaRPr lang="cs-CZ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70502" y="1223392"/>
            <a:ext cx="1017431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just">
              <a:spcBef>
                <a:spcPct val="30000"/>
              </a:spcBef>
              <a:buClr>
                <a:schemeClr val="tx1"/>
              </a:buClr>
            </a:pPr>
            <a:r>
              <a:rPr lang="cs-CZ" sz="3200" b="1" dirty="0" smtClean="0">
                <a:solidFill>
                  <a:srgbClr val="707173"/>
                </a:solidFill>
              </a:rPr>
              <a:t>Doporučení</a:t>
            </a:r>
            <a:endParaRPr lang="cs-CZ" sz="3200" b="1" dirty="0" smtClean="0">
              <a:solidFill>
                <a:srgbClr val="707173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prezentaci si </a:t>
            </a:r>
            <a:r>
              <a:rPr lang="cs-CZ" sz="3200" b="1" dirty="0" smtClean="0">
                <a:solidFill>
                  <a:srgbClr val="A60F22"/>
                </a:solidFill>
              </a:rPr>
              <a:t>odzkoušejte</a:t>
            </a:r>
            <a:r>
              <a:rPr lang="cs-CZ" sz="3200" dirty="0" smtClean="0">
                <a:solidFill>
                  <a:srgbClr val="707173"/>
                </a:solidFill>
              </a:rPr>
              <a:t> a změřte si </a:t>
            </a:r>
            <a:r>
              <a:rPr lang="cs-CZ" sz="3200" b="1" dirty="0" smtClean="0">
                <a:solidFill>
                  <a:srgbClr val="A60F22"/>
                </a:solidFill>
              </a:rPr>
              <a:t>čas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požádejte vedoucího práce o </a:t>
            </a:r>
            <a:r>
              <a:rPr lang="cs-CZ" sz="3200" b="1" dirty="0" smtClean="0">
                <a:solidFill>
                  <a:srgbClr val="A60F22"/>
                </a:solidFill>
              </a:rPr>
              <a:t>zkoušku nanečisto</a:t>
            </a:r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věřte že neodmítne a rád vám poradí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>
                <a:solidFill>
                  <a:srgbClr val="707173"/>
                </a:solidFill>
              </a:rPr>
              <a:t>tato prezentace je vytvořena v </a:t>
            </a:r>
            <a:r>
              <a:rPr lang="cs-CZ" sz="3200" b="1" dirty="0" err="1">
                <a:solidFill>
                  <a:srgbClr val="A60F22"/>
                </a:solidFill>
              </a:rPr>
              <a:t>Powerpointu</a:t>
            </a:r>
            <a:r>
              <a:rPr lang="cs-CZ" sz="3200" b="1" dirty="0">
                <a:solidFill>
                  <a:srgbClr val="A60F22"/>
                </a:solidFill>
              </a:rPr>
              <a:t> 2013</a:t>
            </a:r>
            <a:r>
              <a:rPr lang="cs-CZ" sz="3200" dirty="0">
                <a:solidFill>
                  <a:srgbClr val="707173"/>
                </a:solidFill>
              </a:rPr>
              <a:t>, při otevření v nižších verzích MS Office se nemusí zobrazovat </a:t>
            </a:r>
            <a:r>
              <a:rPr lang="cs-CZ" sz="3200" dirty="0" smtClean="0">
                <a:solidFill>
                  <a:srgbClr val="707173"/>
                </a:solidFill>
              </a:rPr>
              <a:t>správně – </a:t>
            </a:r>
            <a:r>
              <a:rPr lang="cs-CZ" sz="3200" b="1" dirty="0" smtClean="0">
                <a:solidFill>
                  <a:srgbClr val="A60F22"/>
                </a:solidFill>
              </a:rPr>
              <a:t>ověřte si to</a:t>
            </a:r>
            <a:endParaRPr lang="cs-CZ" sz="3200" b="1" dirty="0">
              <a:solidFill>
                <a:srgbClr val="A60F22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tato prezentace je v širokoúhlém formátu </a:t>
            </a:r>
            <a:r>
              <a:rPr lang="cs-CZ" sz="3200" b="1" dirty="0" smtClean="0">
                <a:solidFill>
                  <a:srgbClr val="A60F22"/>
                </a:solidFill>
              </a:rPr>
              <a:t>16 : 9</a:t>
            </a:r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samozřejmě můžete použít i standardní formát </a:t>
            </a:r>
            <a:r>
              <a:rPr lang="cs-CZ" sz="3200" b="1" dirty="0" smtClean="0">
                <a:solidFill>
                  <a:srgbClr val="A60F22"/>
                </a:solidFill>
              </a:rPr>
              <a:t>4 : 3</a:t>
            </a:r>
          </a:p>
        </p:txBody>
      </p:sp>
    </p:spTree>
    <p:extLst>
      <p:ext uri="{BB962C8B-B14F-4D97-AF65-F5344CB8AC3E}">
        <p14:creationId xmlns:p14="http://schemas.microsoft.com/office/powerpoint/2010/main" val="371865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70502" y="1223392"/>
            <a:ext cx="10174318" cy="4416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>
              <a:spcBef>
                <a:spcPct val="30000"/>
              </a:spcBef>
              <a:buClr>
                <a:schemeClr val="tx1"/>
              </a:buClr>
            </a:pPr>
            <a:r>
              <a:rPr lang="cs-CZ" sz="3200" b="1" dirty="0" smtClean="0">
                <a:solidFill>
                  <a:srgbClr val="707173"/>
                </a:solidFill>
              </a:rPr>
              <a:t>Nadpis 2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dirty="0" smtClean="0">
                <a:solidFill>
                  <a:srgbClr val="707173"/>
                </a:solidFill>
              </a:rPr>
              <a:t>stručně </a:t>
            </a:r>
            <a:r>
              <a:rPr lang="cs-CZ" sz="3200" b="1" dirty="0" smtClean="0">
                <a:solidFill>
                  <a:srgbClr val="A60F22"/>
                </a:solidFill>
              </a:rPr>
              <a:t>shrňte</a:t>
            </a:r>
            <a:r>
              <a:rPr lang="cs-CZ" sz="3200" dirty="0" smtClean="0">
                <a:solidFill>
                  <a:srgbClr val="707173"/>
                </a:solidFill>
              </a:rPr>
              <a:t> závěry práce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b="1" dirty="0" smtClean="0">
                <a:solidFill>
                  <a:srgbClr val="A60F22"/>
                </a:solidFill>
              </a:rPr>
              <a:t>neopakujte cíle</a:t>
            </a:r>
            <a:r>
              <a:rPr lang="cs-CZ" sz="3200" dirty="0" smtClean="0">
                <a:solidFill>
                  <a:srgbClr val="707173"/>
                </a:solidFill>
              </a:rPr>
              <a:t>, spíše sdělte zda byly splněny a </a:t>
            </a:r>
            <a:r>
              <a:rPr lang="cs-CZ" sz="3200" dirty="0" smtClean="0">
                <a:solidFill>
                  <a:srgbClr val="707173"/>
                </a:solidFill>
              </a:rPr>
              <a:t>k čemu jste dospěl/a</a:t>
            </a:r>
            <a:endParaRPr lang="cs-CZ" sz="3200" dirty="0" smtClean="0">
              <a:solidFill>
                <a:srgbClr val="707173"/>
              </a:solidFill>
            </a:endParaRP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r>
              <a:rPr lang="cs-CZ" sz="3200" b="1" dirty="0" smtClean="0">
                <a:solidFill>
                  <a:srgbClr val="A60F22"/>
                </a:solidFill>
              </a:rPr>
              <a:t>neodpovídejte ihned na dotazy oponenta</a:t>
            </a:r>
            <a:r>
              <a:rPr lang="cs-CZ" sz="3200" dirty="0" smtClean="0">
                <a:solidFill>
                  <a:srgbClr val="707173"/>
                </a:solidFill>
              </a:rPr>
              <a:t>, odpovědi si připravte za poděkování</a:t>
            </a:r>
          </a:p>
          <a:p>
            <a:pPr marL="539750" indent="-539750" algn="l">
              <a:spcBef>
                <a:spcPts val="600"/>
              </a:spcBef>
              <a:buClr>
                <a:srgbClr val="707173"/>
              </a:buClr>
              <a:buFont typeface="Wingdings" panose="05000000000000000000" pitchFamily="2" charset="2"/>
              <a:buChar char="q"/>
              <a:tabLst>
                <a:tab pos="539750" algn="l"/>
              </a:tabLst>
            </a:pPr>
            <a:endParaRPr lang="cs-CZ" sz="3200" dirty="0">
              <a:solidFill>
                <a:srgbClr val="707173"/>
              </a:solidFill>
            </a:endParaRPr>
          </a:p>
          <a:p>
            <a:pPr algn="l">
              <a:spcBef>
                <a:spcPts val="600"/>
              </a:spcBef>
              <a:buClr>
                <a:srgbClr val="707173"/>
              </a:buClr>
              <a:tabLst>
                <a:tab pos="539750" algn="l"/>
              </a:tabLst>
            </a:pPr>
            <a:endParaRPr lang="cs-CZ" sz="3200" dirty="0" smtClean="0">
              <a:solidFill>
                <a:srgbClr val="707173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5668" y="217023"/>
            <a:ext cx="7632848" cy="79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altLang="cs-CZ" sz="4400" b="1" dirty="0" smtClean="0">
                <a:solidFill>
                  <a:srgbClr val="707173"/>
                </a:solidFill>
              </a:rPr>
              <a:t>Závěry</a:t>
            </a:r>
            <a:endParaRPr lang="en-US" altLang="cs-CZ" sz="4536" b="1" dirty="0">
              <a:solidFill>
                <a:srgbClr val="707173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1652" y="6768008"/>
            <a:ext cx="1029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Místo pro poznámky</a:t>
            </a:r>
            <a:r>
              <a:rPr lang="cs-CZ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… možno vymazat</a:t>
            </a:r>
            <a:endParaRPr lang="cs-CZ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4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4524</TotalTime>
  <Words>374</Words>
  <Application>Microsoft Office PowerPoint</Application>
  <PresentationFormat>Vlastní</PresentationFormat>
  <Paragraphs>80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Times New Roman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Roman Vavřička</dc:creator>
  <cp:lastModifiedBy>VZ</cp:lastModifiedBy>
  <cp:revision>408</cp:revision>
  <cp:lastPrinted>2015-05-14T10:56:37Z</cp:lastPrinted>
  <dcterms:created xsi:type="dcterms:W3CDTF">2014-10-01T12:56:52Z</dcterms:created>
  <dcterms:modified xsi:type="dcterms:W3CDTF">2017-09-25T17:38:54Z</dcterms:modified>
</cp:coreProperties>
</file>